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c5641960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c5641960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ccfc7031d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ccfc7031d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c5641960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bc5641960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c5641960b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c5641960b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ccfc7031d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ccfc7031d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c5641960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c5641960b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ccfc7031d_1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ccfc7031d_1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c5641960b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bc5641960b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c5641960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bc5641960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c5641960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c5641960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c5641960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c5641960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c5641960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bc5641960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c6a427800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c6a427800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ccfc7031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ccfc7031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c6a4278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c6a4278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ccfc7031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bccfc7031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ccfc7031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bccfc7031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c5641960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c5641960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c5641960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c5641960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ccfc7031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ccfc7031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c5641960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c5641960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c5641960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c5641960b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c5641960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bc5641960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c5641960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c5641960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an.vinoth/viz/YelpDatasetComparativeAnalysis/YelpAnalysis?publish=y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45400" y="653425"/>
            <a:ext cx="5912100" cy="20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Team 3 </a:t>
            </a:r>
            <a:endParaRPr sz="286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60" dirty="0" err="1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Analysing</a:t>
            </a:r>
            <a:r>
              <a:rPr lang="en" sz="2260" dirty="0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 Yelp Dataset using Spark and Comparative Study with</a:t>
            </a:r>
            <a:endParaRPr sz="2260" dirty="0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60" dirty="0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different distributed processes</a:t>
            </a:r>
            <a:endParaRPr sz="2260" dirty="0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086625" y="2802700"/>
            <a:ext cx="4467900" cy="13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Visnunathan Chidambaranathan - 40230157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Revanth</a:t>
            </a:r>
            <a:r>
              <a:rPr lang="en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Velagandula</a:t>
            </a:r>
            <a:r>
              <a:rPr lang="en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- 40229629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SanVinoth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Pacham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- 40198906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Sharanyu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Pillai - 40227794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9075" cy="26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75" y="0"/>
            <a:ext cx="4439574" cy="26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375775" y="2630475"/>
            <a:ext cx="403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Worker 1 - (192.168.0.197)</a:t>
            </a:r>
            <a:endParaRPr sz="10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6885175" y="2630475"/>
            <a:ext cx="393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Worker 2 - (192.168.0.197)</a:t>
            </a:r>
            <a:endParaRPr sz="10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5">
            <a:alphaModFix/>
          </a:blip>
          <a:srcRect t="36147" r="19910" b="37258"/>
          <a:stretch/>
        </p:blipFill>
        <p:spPr>
          <a:xfrm>
            <a:off x="272238" y="3233275"/>
            <a:ext cx="8599526" cy="1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3698825" y="2969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Implementation</a:t>
            </a:r>
            <a:endParaRPr sz="10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3035500" y="96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  <a:endParaRPr sz="27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t="69527" r="31167"/>
          <a:stretch/>
        </p:blipFill>
        <p:spPr>
          <a:xfrm>
            <a:off x="457675" y="626299"/>
            <a:ext cx="8429501" cy="24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4">
            <a:alphaModFix/>
          </a:blip>
          <a:srcRect t="37065" r="16338" b="17333"/>
          <a:stretch/>
        </p:blipFill>
        <p:spPr>
          <a:xfrm>
            <a:off x="504675" y="3108050"/>
            <a:ext cx="5139850" cy="19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6023950" y="41023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With 2 worker nodes- (25.96 sec)</a:t>
            </a:r>
            <a:endParaRPr sz="23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6023950" y="30020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With 1 worker node failing - (27.52 sec)</a:t>
            </a:r>
            <a:endParaRPr sz="23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2972750" y="-46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3090" b="1">
                <a:latin typeface="Arial"/>
                <a:ea typeface="Arial"/>
                <a:cs typeface="Arial"/>
                <a:sym typeface="Arial"/>
              </a:rPr>
              <a:t>Parallelism</a:t>
            </a:r>
            <a:endParaRPr sz="2700" b="1"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50" y="492975"/>
            <a:ext cx="7097498" cy="44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t="35964" r="18580" b="14256"/>
          <a:stretch/>
        </p:blipFill>
        <p:spPr>
          <a:xfrm>
            <a:off x="2622625" y="293800"/>
            <a:ext cx="6521375" cy="2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4">
            <a:alphaModFix/>
          </a:blip>
          <a:srcRect r="38770" b="74939"/>
          <a:stretch/>
        </p:blipFill>
        <p:spPr>
          <a:xfrm>
            <a:off x="285475" y="3260875"/>
            <a:ext cx="6228050" cy="1796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0" y="13826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With Parallelism- (4.81 sec)</a:t>
            </a:r>
            <a:endParaRPr sz="15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6450775" y="3996325"/>
            <a:ext cx="315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Without Parallelism- (7.2 sec)</a:t>
            </a:r>
            <a:endParaRPr sz="15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2894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Partitioning</a:t>
            </a:r>
            <a:endParaRPr b="1"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4" y="892087"/>
            <a:ext cx="7585377" cy="33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DD.z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t="2360" b="3610"/>
          <a:stretch/>
        </p:blipFill>
        <p:spPr>
          <a:xfrm>
            <a:off x="0" y="0"/>
            <a:ext cx="6804987" cy="28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325" y="1477775"/>
            <a:ext cx="5068675" cy="35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2050300" y="-62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Transparency - Data Lineage</a:t>
            </a:r>
            <a:endParaRPr sz="2600" b="1"/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r="42075"/>
          <a:stretch/>
        </p:blipFill>
        <p:spPr>
          <a:xfrm>
            <a:off x="1792775" y="516400"/>
            <a:ext cx="5487974" cy="450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" y="122775"/>
            <a:ext cx="8964526" cy="4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0" y="122775"/>
            <a:ext cx="8963948" cy="48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925875" y="64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Dataset - ( ~9 GB ) </a:t>
            </a:r>
            <a:endParaRPr sz="2700" b="1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758425" y="1473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2" b="1">
                <a:latin typeface="Montserrat"/>
                <a:ea typeface="Montserrat"/>
                <a:cs typeface="Montserrat"/>
                <a:sym typeface="Montserrat"/>
              </a:rPr>
              <a:t>Tables used : </a:t>
            </a:r>
            <a:endParaRPr sz="2182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Yelp_academic_dataset_business.json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Yelp_academic_dataset_checkin.json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Yelp_academic_dataset_review.json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Yelp_academic_dataset_tip.json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Yelp_academic_dataset_user.json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2301625" y="633625"/>
            <a:ext cx="549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https://www.kaggle.com/datasets/yelp-dataset/yelp-dataset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725" y="1580000"/>
            <a:ext cx="4990800" cy="341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1252600" y="1108688"/>
            <a:ext cx="674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Yelp Dataset for Business reviews</a:t>
            </a:r>
            <a:endParaRPr sz="2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523075" y="4369800"/>
            <a:ext cx="627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After Data PreProcessing we have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reduced the size to 2 GB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60" b="1"/>
              <a:t>Ensuring transparency in Spark data processing with the explain() method</a:t>
            </a:r>
            <a:endParaRPr sz="2460" b="1"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0" y="1647975"/>
            <a:ext cx="8924800" cy="27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749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 b="1"/>
              <a:t>9GB file pyspark execution for the usecase in local system(8 Core MacOs)</a:t>
            </a:r>
            <a:endParaRPr sz="2511" b="1"/>
          </a:p>
        </p:txBody>
      </p: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t="1960"/>
          <a:stretch/>
        </p:blipFill>
        <p:spPr>
          <a:xfrm>
            <a:off x="96775" y="1562500"/>
            <a:ext cx="8950451" cy="3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  Analysis &amp; Comparative Analysis of Distributed Programming Techniques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https://public.tableau.com/app/profile/san.vinoth/viz/YelpDatasetComparativeAnalysis/YelpAnalysis?publish=yes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600" y="1861799"/>
            <a:ext cx="4850248" cy="10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1671600" y="144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Additional Works - (Hadoop Cluster)</a:t>
            </a:r>
            <a:endParaRPr b="1"/>
          </a:p>
        </p:txBody>
      </p:sp>
      <p:sp>
        <p:nvSpPr>
          <p:cNvPr id="329" name="Google Shape;329;p35"/>
          <p:cNvSpPr txBox="1"/>
          <p:nvPr/>
        </p:nvSpPr>
        <p:spPr>
          <a:xfrm>
            <a:off x="7232075" y="1543050"/>
            <a:ext cx="266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Master Node </a:t>
            </a:r>
            <a:endParaRPr sz="2000" b="1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1438275" y="4282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Worker Node </a:t>
            </a:r>
            <a:endParaRPr sz="2000" b="1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5" y="1300388"/>
            <a:ext cx="6665636" cy="274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059" y="2765200"/>
            <a:ext cx="4836941" cy="23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2931200" y="1762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Project Components:</a:t>
            </a:r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00" y="747725"/>
            <a:ext cx="5361403" cy="41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ctrTitle"/>
          </p:nvPr>
        </p:nvSpPr>
        <p:spPr>
          <a:xfrm>
            <a:off x="3676200" y="259825"/>
            <a:ext cx="17916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1"/>
          </p:nvPr>
        </p:nvSpPr>
        <p:spPr>
          <a:xfrm>
            <a:off x="3051225" y="1427550"/>
            <a:ext cx="55035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Spark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Databricks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Azure Blob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Tableau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Setting up standalone clusters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Hadoop environment setup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Team Work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260425" y="2914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en" sz="2527" b="1">
                <a:latin typeface="Arial"/>
                <a:ea typeface="Arial"/>
                <a:cs typeface="Arial"/>
                <a:sym typeface="Arial"/>
              </a:rPr>
              <a:t>Why SPARK?</a:t>
            </a:r>
            <a:endParaRPr sz="2527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3594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968"/>
              <a:buFont typeface="Arial"/>
              <a:buAutoNum type="arabicPeriod"/>
            </a:pPr>
            <a:r>
              <a:rPr lang="en" sz="1968" b="1">
                <a:latin typeface="Arial"/>
                <a:ea typeface="Arial"/>
                <a:cs typeface="Arial"/>
                <a:sym typeface="Arial"/>
              </a:rPr>
              <a:t>Distributed</a:t>
            </a:r>
            <a:endParaRPr sz="1968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359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8"/>
              <a:buFont typeface="Arial"/>
              <a:buAutoNum type="arabicPeriod"/>
            </a:pPr>
            <a:r>
              <a:rPr lang="en" sz="1968" b="1">
                <a:latin typeface="Arial"/>
                <a:ea typeface="Arial"/>
                <a:cs typeface="Arial"/>
                <a:sym typeface="Arial"/>
              </a:rPr>
              <a:t>In-memory processing</a:t>
            </a:r>
            <a:endParaRPr sz="1968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359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8"/>
              <a:buFont typeface="Arial"/>
              <a:buAutoNum type="arabicPeriod"/>
            </a:pPr>
            <a:r>
              <a:rPr lang="en" sz="1968" b="1">
                <a:latin typeface="Arial"/>
                <a:ea typeface="Arial"/>
                <a:cs typeface="Arial"/>
                <a:sym typeface="Arial"/>
              </a:rPr>
              <a:t>Multi Language support</a:t>
            </a:r>
            <a:endParaRPr sz="1968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359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8"/>
              <a:buFont typeface="Arial"/>
              <a:buAutoNum type="arabicPeriod"/>
            </a:pPr>
            <a:r>
              <a:rPr lang="en" sz="1968" b="1">
                <a:latin typeface="Arial"/>
                <a:ea typeface="Arial"/>
                <a:cs typeface="Arial"/>
                <a:sym typeface="Arial"/>
              </a:rPr>
              <a:t>Flexibility</a:t>
            </a:r>
            <a:endParaRPr sz="1968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359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8"/>
              <a:buFont typeface="Arial"/>
              <a:buAutoNum type="arabicPeriod"/>
            </a:pPr>
            <a:r>
              <a:rPr lang="en" sz="1968" b="1">
                <a:latin typeface="Arial"/>
                <a:ea typeface="Arial"/>
                <a:cs typeface="Arial"/>
                <a:sym typeface="Arial"/>
              </a:rPr>
              <a:t>Scalability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11480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en" sz="2377" b="1">
                <a:latin typeface="Arial"/>
                <a:ea typeface="Arial"/>
                <a:cs typeface="Arial"/>
                <a:sym typeface="Arial"/>
              </a:rPr>
              <a:t>Why Databricks?</a:t>
            </a:r>
            <a:endParaRPr sz="2377" b="1">
              <a:latin typeface="Arial"/>
              <a:ea typeface="Arial"/>
              <a:cs typeface="Arial"/>
              <a:sym typeface="Arial"/>
            </a:endParaRPr>
          </a:p>
          <a:p>
            <a:pPr marL="4572000" lvl="0" indent="-354597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984"/>
              <a:buFont typeface="Arial"/>
              <a:buAutoNum type="arabicPeriod"/>
            </a:pPr>
            <a:r>
              <a:rPr lang="en" sz="1984" b="1">
                <a:latin typeface="Arial"/>
                <a:ea typeface="Arial"/>
                <a:cs typeface="Arial"/>
                <a:sym typeface="Arial"/>
              </a:rPr>
              <a:t>Scalability </a:t>
            </a:r>
            <a:endParaRPr sz="1984" b="1">
              <a:latin typeface="Arial"/>
              <a:ea typeface="Arial"/>
              <a:cs typeface="Arial"/>
              <a:sym typeface="Arial"/>
            </a:endParaRPr>
          </a:p>
          <a:p>
            <a:pPr marL="4572000" lvl="0" indent="-3545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4"/>
              <a:buFont typeface="Arial"/>
              <a:buAutoNum type="arabicPeriod"/>
            </a:pPr>
            <a:r>
              <a:rPr lang="en" sz="1984" b="1">
                <a:latin typeface="Arial"/>
                <a:ea typeface="Arial"/>
                <a:cs typeface="Arial"/>
                <a:sym typeface="Arial"/>
              </a:rPr>
              <a:t>Collaboration </a:t>
            </a:r>
            <a:endParaRPr sz="1984" b="1">
              <a:latin typeface="Arial"/>
              <a:ea typeface="Arial"/>
              <a:cs typeface="Arial"/>
              <a:sym typeface="Arial"/>
            </a:endParaRPr>
          </a:p>
          <a:p>
            <a:pPr marL="4572000" lvl="0" indent="-3545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4"/>
              <a:buFont typeface="Arial"/>
              <a:buAutoNum type="arabicPeriod"/>
            </a:pPr>
            <a:r>
              <a:rPr lang="en" sz="1984" b="1">
                <a:latin typeface="Arial"/>
                <a:ea typeface="Arial"/>
                <a:cs typeface="Arial"/>
                <a:sym typeface="Arial"/>
              </a:rPr>
              <a:t>Integration </a:t>
            </a:r>
            <a:endParaRPr sz="1984" b="1">
              <a:latin typeface="Arial"/>
              <a:ea typeface="Arial"/>
              <a:cs typeface="Arial"/>
              <a:sym typeface="Arial"/>
            </a:endParaRPr>
          </a:p>
          <a:p>
            <a:pPr marL="4572000" lvl="0" indent="-3545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4"/>
              <a:buFont typeface="Arial"/>
              <a:buAutoNum type="arabicPeriod"/>
            </a:pPr>
            <a:r>
              <a:rPr lang="en" sz="1984" b="1"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1984" b="1">
              <a:latin typeface="Arial"/>
              <a:ea typeface="Arial"/>
              <a:cs typeface="Arial"/>
              <a:sym typeface="Arial"/>
            </a:endParaRPr>
          </a:p>
          <a:p>
            <a:pPr marL="4572000" lvl="0" indent="-3545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4"/>
              <a:buFont typeface="Arial"/>
              <a:buAutoNum type="arabicPeriod"/>
            </a:pPr>
            <a:r>
              <a:rPr lang="en" sz="1984" b="1">
                <a:latin typeface="Arial"/>
                <a:ea typeface="Arial"/>
                <a:cs typeface="Arial"/>
                <a:sym typeface="Arial"/>
              </a:rPr>
              <a:t>Security</a:t>
            </a:r>
            <a:endParaRPr sz="1984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1354375" y="2677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275" y="103550"/>
            <a:ext cx="3232637" cy="2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00" y="2630450"/>
            <a:ext cx="4427474" cy="22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180075" y="557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Arial"/>
                <a:ea typeface="Arial"/>
                <a:cs typeface="Arial"/>
                <a:sym typeface="Arial"/>
              </a:rPr>
              <a:t>                 Apache spark architecture</a:t>
            </a:r>
            <a:endParaRPr sz="488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160" b="1"/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l="7828" r="12534"/>
          <a:stretch/>
        </p:blipFill>
        <p:spPr>
          <a:xfrm>
            <a:off x="1180075" y="1315250"/>
            <a:ext cx="7423651" cy="3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2534450" y="2032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Architecture Diagram</a:t>
            </a:r>
            <a:endParaRPr sz="2900" b="1"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135175" y="955100"/>
            <a:ext cx="7852200" cy="39849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1188025" y="1084950"/>
            <a:ext cx="5469300" cy="3855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068196" y="1554248"/>
            <a:ext cx="1444800" cy="816000"/>
          </a:xfrm>
          <a:prstGeom prst="rect">
            <a:avLst/>
          </a:prstGeom>
          <a:solidFill>
            <a:srgbClr val="EA9999"/>
          </a:solidFill>
          <a:ln w="38100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1297928" y="1897527"/>
            <a:ext cx="1573200" cy="17058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  <a:effectLst>
            <a:outerShdw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97" y="2487013"/>
            <a:ext cx="703384" cy="52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199" y="2007239"/>
            <a:ext cx="395689" cy="3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199" y="2568986"/>
            <a:ext cx="395689" cy="3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199" y="3130743"/>
            <a:ext cx="395689" cy="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4150693" y="2455870"/>
            <a:ext cx="442200" cy="9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3289452" y="3528525"/>
            <a:ext cx="2898000" cy="1226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7331" y="3358687"/>
            <a:ext cx="1697901" cy="77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1542" y="4135459"/>
            <a:ext cx="646655" cy="36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009" y="4135459"/>
            <a:ext cx="646655" cy="36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477" y="4135459"/>
            <a:ext cx="646655" cy="36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45" y="4135459"/>
            <a:ext cx="646655" cy="36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1952" y="2367143"/>
            <a:ext cx="1110435" cy="527046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1" name="Google Shape;181;p17"/>
          <p:cNvCxnSpPr/>
          <p:nvPr/>
        </p:nvCxnSpPr>
        <p:spPr>
          <a:xfrm>
            <a:off x="5552742" y="1916278"/>
            <a:ext cx="2025900" cy="522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2" name="Google Shape;182;p17"/>
          <p:cNvSpPr txBox="1"/>
          <p:nvPr/>
        </p:nvSpPr>
        <p:spPr>
          <a:xfrm>
            <a:off x="5748348" y="1469550"/>
            <a:ext cx="97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Cluster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Connection</a:t>
            </a:r>
            <a:endParaRPr sz="1000" b="1"/>
          </a:p>
        </p:txBody>
      </p:sp>
      <p:sp>
        <p:nvSpPr>
          <p:cNvPr id="183" name="Google Shape;183;p17"/>
          <p:cNvSpPr/>
          <p:nvPr/>
        </p:nvSpPr>
        <p:spPr>
          <a:xfrm rot="10797668">
            <a:off x="4995398" y="2455915"/>
            <a:ext cx="442200" cy="9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5344883" y="2932081"/>
            <a:ext cx="97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Tableau Data Query</a:t>
            </a:r>
            <a:endParaRPr sz="1000" b="1"/>
          </a:p>
        </p:txBody>
      </p:sp>
      <p:sp>
        <p:nvSpPr>
          <p:cNvPr id="185" name="Google Shape;185;p17"/>
          <p:cNvSpPr txBox="1"/>
          <p:nvPr/>
        </p:nvSpPr>
        <p:spPr>
          <a:xfrm>
            <a:off x="3256248" y="2944951"/>
            <a:ext cx="97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Delta tables on top of Parquet files</a:t>
            </a:r>
            <a:endParaRPr sz="1000" b="1"/>
          </a:p>
        </p:txBody>
      </p:sp>
      <p:sp>
        <p:nvSpPr>
          <p:cNvPr id="186" name="Google Shape;186;p17"/>
          <p:cNvSpPr txBox="1"/>
          <p:nvPr/>
        </p:nvSpPr>
        <p:spPr>
          <a:xfrm>
            <a:off x="6769276" y="2458339"/>
            <a:ext cx="79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Fetching Records through the running cluster</a:t>
            </a:r>
            <a:endParaRPr sz="1000" b="1"/>
          </a:p>
        </p:txBody>
      </p:sp>
      <p:sp>
        <p:nvSpPr>
          <p:cNvPr id="187" name="Google Shape;187;p17"/>
          <p:cNvSpPr/>
          <p:nvPr/>
        </p:nvSpPr>
        <p:spPr>
          <a:xfrm>
            <a:off x="7534275" y="3348734"/>
            <a:ext cx="977226" cy="661914"/>
          </a:xfrm>
          <a:prstGeom prst="flowChartInternalStorage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7678085" y="3470081"/>
            <a:ext cx="977226" cy="661914"/>
          </a:xfrm>
          <a:prstGeom prst="flowChartInternalStorage">
            <a:avLst/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7836214" y="3601580"/>
            <a:ext cx="977226" cy="661914"/>
          </a:xfrm>
          <a:prstGeom prst="flowChartInternalStorage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7928383" y="2962139"/>
            <a:ext cx="285900" cy="31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7758602" y="4321317"/>
            <a:ext cx="13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Query Analysis Dashboard</a:t>
            </a:r>
            <a:endParaRPr sz="900" b="1"/>
          </a:p>
        </p:txBody>
      </p:sp>
      <p:cxnSp>
        <p:nvCxnSpPr>
          <p:cNvPr id="192" name="Google Shape;192;p17"/>
          <p:cNvCxnSpPr>
            <a:stCxn id="169" idx="3"/>
            <a:endCxn id="167" idx="1"/>
          </p:cNvCxnSpPr>
          <p:nvPr/>
        </p:nvCxnSpPr>
        <p:spPr>
          <a:xfrm rot="10800000" flipH="1">
            <a:off x="2823381" y="1962142"/>
            <a:ext cx="1244700" cy="78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17"/>
          <p:cNvSpPr txBox="1"/>
          <p:nvPr/>
        </p:nvSpPr>
        <p:spPr>
          <a:xfrm>
            <a:off x="2115986" y="1897527"/>
            <a:ext cx="7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Staging</a:t>
            </a:r>
            <a:endParaRPr sz="1000"/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4194" y="955100"/>
            <a:ext cx="1385129" cy="77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1375" y="1422192"/>
            <a:ext cx="1444635" cy="6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8468" y="1828494"/>
            <a:ext cx="1110446" cy="48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64256" y="3533770"/>
            <a:ext cx="523460" cy="39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2162130" y="2895295"/>
            <a:ext cx="6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</a:t>
            </a:r>
            <a:endParaRPr/>
          </a:p>
        </p:txBody>
      </p:sp>
      <p:sp>
        <p:nvSpPr>
          <p:cNvPr id="199" name="Google Shape;199;p17"/>
          <p:cNvSpPr txBox="1"/>
          <p:nvPr/>
        </p:nvSpPr>
        <p:spPr>
          <a:xfrm>
            <a:off x="2871127" y="1392600"/>
            <a:ext cx="138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Mounting Blob Containers using SAS token</a:t>
            </a:r>
            <a:endParaRPr sz="1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Spark Features Implementation</a:t>
            </a:r>
            <a:endParaRPr sz="4200" b="1"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"/>
          </p:nvPr>
        </p:nvSpPr>
        <p:spPr>
          <a:xfrm>
            <a:off x="2990600" y="1489250"/>
            <a:ext cx="3390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1. Persistence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2. Lazy evaluation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3. Fault tolerance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4. Data Partitioning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5. Parallelism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79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6. Transparency</a:t>
            </a:r>
            <a:endParaRPr sz="279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sz="2882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3481750" y="57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Persistence</a:t>
            </a:r>
            <a:endParaRPr sz="2700" b="1"/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5" y="779350"/>
            <a:ext cx="4359024" cy="3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50" y="718025"/>
            <a:ext cx="4289949" cy="31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127375" y="4055900"/>
            <a:ext cx="435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With persistence</a:t>
            </a:r>
            <a:endParaRPr sz="2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4840500" y="4063550"/>
            <a:ext cx="329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Without Persistence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3301675" y="10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Lazy Evaluation</a:t>
            </a:r>
            <a:endParaRPr sz="2700" b="1"/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26" y="671187"/>
            <a:ext cx="5559875" cy="4265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0"/>
          <p:cNvCxnSpPr/>
          <p:nvPr/>
        </p:nvCxnSpPr>
        <p:spPr>
          <a:xfrm>
            <a:off x="2724912" y="4384100"/>
            <a:ext cx="3530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0"/>
          <p:cNvCxnSpPr/>
          <p:nvPr/>
        </p:nvCxnSpPr>
        <p:spPr>
          <a:xfrm>
            <a:off x="2724912" y="4841825"/>
            <a:ext cx="3530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2740075" y="4376275"/>
            <a:ext cx="0" cy="46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0"/>
          <p:cNvCxnSpPr/>
          <p:nvPr/>
        </p:nvCxnSpPr>
        <p:spPr>
          <a:xfrm flipH="1">
            <a:off x="6255300" y="4376275"/>
            <a:ext cx="300" cy="477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128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 b="1"/>
              <a:t>Implementation of a Distributed System to           execute Spark Using Multiple Computers</a:t>
            </a:r>
            <a:endParaRPr sz="2622" b="1"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25" y="1307848"/>
            <a:ext cx="6568326" cy="36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2857525" y="827325"/>
            <a:ext cx="477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highlight>
                  <a:srgbClr val="0000FF"/>
                </a:highlight>
                <a:latin typeface="Lato"/>
                <a:ea typeface="Lato"/>
                <a:cs typeface="Lato"/>
                <a:sym typeface="Lato"/>
              </a:rPr>
              <a:t>Master  - (192.168.0.117)</a:t>
            </a:r>
            <a:endParaRPr sz="2300">
              <a:solidFill>
                <a:schemeClr val="lt1"/>
              </a:solidFill>
              <a:highlight>
                <a:srgbClr val="0000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Macintosh PowerPoint</Application>
  <PresentationFormat>On-screen Show (16:9)</PresentationFormat>
  <Paragraphs>89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Montserrat</vt:lpstr>
      <vt:lpstr>Lato</vt:lpstr>
      <vt:lpstr>Focus</vt:lpstr>
      <vt:lpstr>   Team 3  Analysing Yelp Dataset using Spark and Comparative Study with different distributed processes</vt:lpstr>
      <vt:lpstr>Dataset - ( ~9 GB ) </vt:lpstr>
      <vt:lpstr>PowerPoint Presentation</vt:lpstr>
      <vt:lpstr>                 Apache spark architecture </vt:lpstr>
      <vt:lpstr>Architecture Diagram</vt:lpstr>
      <vt:lpstr>Spark Features Implementation</vt:lpstr>
      <vt:lpstr>Persistence</vt:lpstr>
      <vt:lpstr>Lazy Evaluation</vt:lpstr>
      <vt:lpstr>Implementation of a Distributed System to           execute Spark Using Multiple Computers</vt:lpstr>
      <vt:lpstr>PowerPoint Presentation</vt:lpstr>
      <vt:lpstr>PowerPoint Presentation</vt:lpstr>
      <vt:lpstr>Fault tolerance </vt:lpstr>
      <vt:lpstr>Parallelism</vt:lpstr>
      <vt:lpstr>PowerPoint Presentation</vt:lpstr>
      <vt:lpstr>Data Partitioning</vt:lpstr>
      <vt:lpstr>PowerPoint Presentation</vt:lpstr>
      <vt:lpstr>Transparency - Data Lineage</vt:lpstr>
      <vt:lpstr>PowerPoint Presentation</vt:lpstr>
      <vt:lpstr>PowerPoint Presentation</vt:lpstr>
      <vt:lpstr>Ensuring transparency in Spark data processing with the explain() method</vt:lpstr>
      <vt:lpstr>9GB file pyspark execution for the usecase in local system(8 Core MacOs)</vt:lpstr>
      <vt:lpstr>Yelp Dataset  Analysis &amp; Comparative Analysis of Distributed Programming Techniques</vt:lpstr>
      <vt:lpstr>Additional Works - (Hadoop Cluster)</vt:lpstr>
      <vt:lpstr>PowerPoint Presentation</vt:lpstr>
      <vt:lpstr>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Team 3  Analysing Yelp Dataset using Spark and Comparative Study with different distributed processes</dc:title>
  <cp:lastModifiedBy>Visnunathan Chidambaranathan</cp:lastModifiedBy>
  <cp:revision>1</cp:revision>
  <dcterms:modified xsi:type="dcterms:W3CDTF">2022-12-21T21:59:49Z</dcterms:modified>
</cp:coreProperties>
</file>